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85" r:id="rId18"/>
    <p:sldId id="287" r:id="rId19"/>
    <p:sldId id="291" r:id="rId20"/>
    <p:sldId id="292" r:id="rId21"/>
    <p:sldId id="294" r:id="rId22"/>
    <p:sldId id="293" r:id="rId23"/>
    <p:sldId id="295" r:id="rId24"/>
    <p:sldId id="296" r:id="rId25"/>
    <p:sldId id="297" r:id="rId26"/>
    <p:sldId id="298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300" r:id="rId39"/>
    <p:sldId id="299" r:id="rId40"/>
    <p:sldId id="301" r:id="rId41"/>
    <p:sldId id="302" r:id="rId42"/>
    <p:sldId id="303" r:id="rId43"/>
    <p:sldId id="304" r:id="rId44"/>
    <p:sldId id="305" r:id="rId45"/>
    <p:sldId id="290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9039772B-3AAC-4CC1-A4C0-F13FB589FC3B}">
          <p14:sldIdLst>
            <p14:sldId id="256"/>
            <p14:sldId id="257"/>
            <p14:sldId id="258"/>
            <p14:sldId id="259"/>
            <p14:sldId id="260"/>
            <p14:sldId id="261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85"/>
            <p14:sldId id="287"/>
            <p14:sldId id="291"/>
            <p14:sldId id="292"/>
            <p14:sldId id="294"/>
            <p14:sldId id="293"/>
            <p14:sldId id="295"/>
            <p14:sldId id="296"/>
            <p14:sldId id="297"/>
            <p14:sldId id="298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300"/>
            <p14:sldId id="299"/>
            <p14:sldId id="301"/>
            <p14:sldId id="302"/>
            <p14:sldId id="303"/>
            <p14:sldId id="304"/>
            <p14:sldId id="305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44" d="100"/>
          <a:sy n="44" d="100"/>
        </p:scale>
        <p:origin x="1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3>
</file>

<file path=ppt/media/media2.mp3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67EE5D-987C-44B7-923D-E0E552D4EA4B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45D39-480C-41FF-9231-0416212C316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69311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23029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27638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14301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24836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36691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21500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81645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42357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32376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80722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70531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6AEAE-3E62-4254-86B0-9BF4E72111A0}" type="datetimeFigureOut">
              <a:rPr lang="es-AR" smtClean="0"/>
              <a:t>24/2/2022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2AC30-4E1D-4AD3-B723-FB5174C8302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714846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numpy.org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-pillow.org/" TargetMode="External"/><Relationship Id="rId2" Type="http://schemas.openxmlformats.org/officeDocument/2006/relationships/hyperlink" Target="https://pandas.pydata.org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7.jpe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jpeg"/><Relationship Id="rId4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7.jpeg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7.jpeg"/><Relationship Id="rId5" Type="http://schemas.openxmlformats.org/officeDocument/2006/relationships/hyperlink" Target="https://www.youtube.com/watch?v=glZnkpIDWSE" TargetMode="External"/><Relationship Id="rId4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miguelbarraza.com.ar/" TargetMode="External"/><Relationship Id="rId7" Type="http://schemas.openxmlformats.org/officeDocument/2006/relationships/image" Target="../media/image21.png"/><Relationship Id="rId2" Type="http://schemas.openxmlformats.org/officeDocument/2006/relationships/hyperlink" Target="mailto:correo@miguelbarraza.com.ar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openxmlformats.org/officeDocument/2006/relationships/image" Target="../media/image7.jpeg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B0D7E-3ADC-4226-A886-2130B811BE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2531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es-ES" dirty="0">
                <a:latin typeface="Arial Black" panose="020B0A04020102020204" pitchFamily="34" charset="0"/>
              </a:rPr>
            </a:br>
            <a:br>
              <a:rPr lang="es-ES" dirty="0">
                <a:latin typeface="Arial Black" panose="020B0A04020102020204" pitchFamily="34" charset="0"/>
              </a:rPr>
            </a:br>
            <a:br>
              <a:rPr lang="es-ES" dirty="0">
                <a:latin typeface="Arial Black" panose="020B0A04020102020204" pitchFamily="34" charset="0"/>
              </a:rPr>
            </a:br>
            <a:r>
              <a:rPr lang="es-ES" dirty="0">
                <a:latin typeface="Arial Black" panose="020B0A04020102020204" pitchFamily="34" charset="0"/>
              </a:rPr>
              <a:t>Aprendiendo programación de forma creativa</a:t>
            </a:r>
            <a:br>
              <a:rPr lang="es-ES" dirty="0"/>
            </a:br>
            <a:endParaRPr lang="es-A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726BEA-BC2B-45B6-B263-95D19A127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3895"/>
            <a:ext cx="9144000" cy="1655762"/>
          </a:xfrm>
        </p:spPr>
        <p:txBody>
          <a:bodyPr/>
          <a:lstStyle/>
          <a:p>
            <a:endParaRPr lang="es-ES" dirty="0"/>
          </a:p>
          <a:p>
            <a:r>
              <a:rPr lang="es-ES" sz="3200" b="1" dirty="0"/>
              <a:t>Miguel Barraza</a:t>
            </a:r>
            <a:endParaRPr lang="es-AR" sz="3200" b="1" dirty="0"/>
          </a:p>
        </p:txBody>
      </p:sp>
    </p:spTree>
    <p:extLst>
      <p:ext uri="{BB962C8B-B14F-4D97-AF65-F5344CB8AC3E}">
        <p14:creationId xmlns:p14="http://schemas.microsoft.com/office/powerpoint/2010/main" val="4279417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sz="4400" dirty="0">
                <a:latin typeface="Arial Black" panose="020B0A04020102020204" pitchFamily="34" charset="0"/>
              </a:rPr>
              <a:t>¿Qué son los repositorios?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" sz="3200" dirty="0">
                <a:latin typeface="Arial Black" panose="020B0A04020102020204" pitchFamily="34" charset="0"/>
              </a:rPr>
              <a:t>Un gestor de paquetes o lugar donde podemos conseguir librería.</a:t>
            </a:r>
          </a:p>
          <a:p>
            <a:pPr>
              <a:lnSpc>
                <a:spcPct val="150000"/>
              </a:lnSpc>
            </a:pPr>
            <a:r>
              <a:rPr lang="es-ES" sz="3200" dirty="0" err="1">
                <a:latin typeface="Arial Black" panose="020B0A04020102020204" pitchFamily="34" charset="0"/>
              </a:rPr>
              <a:t>Javascript</a:t>
            </a:r>
            <a:r>
              <a:rPr lang="es-ES" sz="3200" dirty="0">
                <a:latin typeface="Arial Black" panose="020B0A04020102020204" pitchFamily="34" charset="0"/>
              </a:rPr>
              <a:t>: </a:t>
            </a:r>
            <a:r>
              <a:rPr lang="es-ES" sz="3200" dirty="0" err="1">
                <a:latin typeface="Arial Black" panose="020B0A04020102020204" pitchFamily="34" charset="0"/>
              </a:rPr>
              <a:t>npm</a:t>
            </a:r>
            <a:endParaRPr lang="es-ES" sz="3200" dirty="0">
              <a:latin typeface="Arial Black" panose="020B0A040201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Python: </a:t>
            </a:r>
            <a:r>
              <a:rPr lang="es-ES" sz="3200" dirty="0" err="1">
                <a:latin typeface="Arial Black" panose="020B0A04020102020204" pitchFamily="34" charset="0"/>
              </a:rPr>
              <a:t>pip</a:t>
            </a:r>
            <a:endParaRPr lang="es-ES" sz="3200" dirty="0">
              <a:latin typeface="Arial Black" panose="020B0A040201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PHP: </a:t>
            </a:r>
            <a:r>
              <a:rPr lang="es-ES" sz="3200" dirty="0" err="1">
                <a:latin typeface="Arial Black" panose="020B0A04020102020204" pitchFamily="34" charset="0"/>
              </a:rPr>
              <a:t>composer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496590B7-2F31-4152-80DF-E34B794A4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996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Arial Black" panose="020B0A04020102020204" pitchFamily="34" charset="0"/>
              </a:rPr>
              <a:t>Comandos </a:t>
            </a:r>
            <a:r>
              <a:rPr lang="es-ES" dirty="0" err="1">
                <a:latin typeface="Arial Black" panose="020B0A04020102020204" pitchFamily="34" charset="0"/>
              </a:rPr>
              <a:t>pip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3201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" sz="3200" dirty="0" err="1">
                <a:latin typeface="Arial Black" panose="020B0A04020102020204" pitchFamily="34" charset="0"/>
              </a:rPr>
              <a:t>pip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r>
              <a:rPr lang="es-ES" sz="3200" dirty="0" err="1">
                <a:latin typeface="Arial Black" panose="020B0A04020102020204" pitchFamily="34" charset="0"/>
              </a:rPr>
              <a:t>install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r>
              <a:rPr lang="es-ES" sz="3200" dirty="0" err="1">
                <a:latin typeface="Arial Black" panose="020B0A04020102020204" pitchFamily="34" charset="0"/>
              </a:rPr>
              <a:t>NombreDelPaquete</a:t>
            </a:r>
            <a:endParaRPr lang="es-ES" sz="3200" dirty="0">
              <a:latin typeface="Arial Black" panose="020B0A040201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3200" dirty="0" err="1">
                <a:latin typeface="Arial Black" panose="020B0A04020102020204" pitchFamily="34" charset="0"/>
              </a:rPr>
              <a:t>pip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r>
              <a:rPr lang="es-ES" sz="3200" dirty="0" err="1">
                <a:latin typeface="Arial Black" panose="020B0A04020102020204" pitchFamily="34" charset="0"/>
              </a:rPr>
              <a:t>uninstall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r>
              <a:rPr lang="es-ES" sz="3200" dirty="0" err="1">
                <a:latin typeface="Arial Black" panose="020B0A04020102020204" pitchFamily="34" charset="0"/>
              </a:rPr>
              <a:t>NombreDelPaquete</a:t>
            </a:r>
            <a:endParaRPr lang="es-ES" sz="3200" dirty="0">
              <a:latin typeface="Arial Black" panose="020B0A040201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3200" dirty="0" err="1">
                <a:latin typeface="Arial Black" panose="020B0A04020102020204" pitchFamily="34" charset="0"/>
              </a:rPr>
              <a:t>pip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r>
              <a:rPr lang="es-ES" sz="3200" dirty="0" err="1">
                <a:latin typeface="Arial Black" panose="020B0A04020102020204" pitchFamily="34" charset="0"/>
              </a:rPr>
              <a:t>freeze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73C24148-8925-41E7-99C1-784C362300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41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>
                <a:latin typeface="Arial Black" panose="020B0A04020102020204" pitchFamily="34" charset="0"/>
              </a:rPr>
              <a:t>npm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3201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" sz="3200" dirty="0" err="1">
                <a:latin typeface="Arial Black" panose="020B0A04020102020204" pitchFamily="34" charset="0"/>
              </a:rPr>
              <a:t>npm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r>
              <a:rPr lang="es-ES" sz="3200" dirty="0" err="1">
                <a:latin typeface="Arial Black" panose="020B0A04020102020204" pitchFamily="34" charset="0"/>
              </a:rPr>
              <a:t>install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r>
              <a:rPr lang="es-ES" sz="3200" dirty="0" err="1">
                <a:latin typeface="Arial Black" panose="020B0A04020102020204" pitchFamily="34" charset="0"/>
              </a:rPr>
              <a:t>NombreDelPaquete</a:t>
            </a:r>
            <a:endParaRPr lang="es-ES" sz="3200" dirty="0">
              <a:latin typeface="Arial Black" panose="020B0A040201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3200" dirty="0" err="1">
                <a:latin typeface="Arial Black" panose="020B0A04020102020204" pitchFamily="34" charset="0"/>
              </a:rPr>
              <a:t>npm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r>
              <a:rPr lang="es-ES" sz="3200" dirty="0" err="1">
                <a:latin typeface="Arial Black" panose="020B0A04020102020204" pitchFamily="34" charset="0"/>
              </a:rPr>
              <a:t>uninstall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r>
              <a:rPr lang="es-ES" sz="3200" dirty="0" err="1">
                <a:latin typeface="Arial Black" panose="020B0A04020102020204" pitchFamily="34" charset="0"/>
              </a:rPr>
              <a:t>NombreDelPaquete</a:t>
            </a:r>
            <a:endParaRPr lang="es-ES" sz="3200" dirty="0">
              <a:latin typeface="Arial Black" panose="020B0A040201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3200" dirty="0" err="1">
                <a:latin typeface="Arial Black" panose="020B0A04020102020204" pitchFamily="34" charset="0"/>
              </a:rPr>
              <a:t>npm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r>
              <a:rPr lang="es-ES" sz="3200" dirty="0" err="1">
                <a:latin typeface="Arial Black" panose="020B0A04020102020204" pitchFamily="34" charset="0"/>
              </a:rPr>
              <a:t>ls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D8EA1117-F092-422B-91B7-7CD01CD40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97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6A1020-5DA5-43E5-AE61-801C7CBFF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600" dirty="0">
                <a:latin typeface="Arial Black" panose="020B0A04020102020204" pitchFamily="34" charset="0"/>
              </a:rPr>
              <a:t>Levantando un servidor web con Python</a:t>
            </a:r>
            <a:endParaRPr lang="es-A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F01E05F-56D1-4444-9AD1-17247E4E58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85" y="1936376"/>
            <a:ext cx="11021555" cy="4155142"/>
          </a:xfrm>
        </p:spPr>
      </p:pic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6626EC8F-943B-4B12-A07C-54C9BE8C19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889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6DD51B-0C7C-4CBA-BCF8-6A6FE27A7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4955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AR" sz="4800" dirty="0"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endParaRPr lang="es-AR" sz="4800" dirty="0"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s-AR" sz="4800" dirty="0">
                <a:latin typeface="Arial Black" panose="020B0A04020102020204" pitchFamily="34" charset="0"/>
              </a:rPr>
              <a:t>Analizando datos</a:t>
            </a:r>
          </a:p>
          <a:p>
            <a:pPr marL="0" indent="0" algn="ctr">
              <a:buNone/>
            </a:pPr>
            <a:endParaRPr lang="es-AR" sz="4800" dirty="0">
              <a:latin typeface="Arial Black" panose="020B0A04020102020204" pitchFamily="34" charset="0"/>
            </a:endParaRPr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DF825040-66CD-41BE-A335-DB69F107C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986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>
                <a:latin typeface="Arial Black" panose="020B0A04020102020204" pitchFamily="34" charset="0"/>
              </a:rPr>
              <a:t>NumPy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3201"/>
            <a:ext cx="10515600" cy="4351338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Te permite crear una estructura universal de datos para facilitar su análisis.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Implementa vectores multidimensionales y matrices.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Posee funciones matemáticas de alto nivel y utiliza diversas estructuras de datos.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  <a:hlinkClick r:id="rId2"/>
              </a:rPr>
              <a:t>https://numpy.org/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612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7D9C83A-F741-4A0D-9CBA-4705B2DF6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6683" y="686085"/>
            <a:ext cx="5157787" cy="823912"/>
          </a:xfrm>
        </p:spPr>
        <p:txBody>
          <a:bodyPr>
            <a:normAutofit/>
          </a:bodyPr>
          <a:lstStyle/>
          <a:p>
            <a:r>
              <a:rPr lang="es-ES" sz="3200" dirty="0">
                <a:latin typeface="Arial Black" panose="020B0A04020102020204" pitchFamily="34" charset="0"/>
              </a:rPr>
              <a:t>Pandas</a:t>
            </a:r>
            <a:endParaRPr lang="es-AR" sz="3200" dirty="0">
              <a:latin typeface="Arial Black" panose="020B0A04020102020204" pitchFamily="34" charset="0"/>
            </a:endParaRP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8E7727B-1471-4EE7-9D0A-BA1762BACD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400" y="1926853"/>
            <a:ext cx="5157787" cy="3684588"/>
          </a:xfrm>
        </p:spPr>
        <p:txBody>
          <a:bodyPr>
            <a:noAutofit/>
          </a:bodyPr>
          <a:lstStyle/>
          <a:p>
            <a:r>
              <a:rPr lang="es-ES" sz="3200" dirty="0"/>
              <a:t>Enfocada en los datos científicos</a:t>
            </a:r>
          </a:p>
          <a:p>
            <a:r>
              <a:rPr lang="es-ES" sz="3200" dirty="0"/>
              <a:t>Es muy sencilla de usar para manipular datos y se utiliza en campos como finanzas, ciencias sociales, estadística e ingeniería. </a:t>
            </a:r>
          </a:p>
          <a:p>
            <a:r>
              <a:rPr lang="es-ES" sz="3200" dirty="0">
                <a:hlinkClick r:id="rId2"/>
              </a:rPr>
              <a:t>https://pandas.pydata.org/</a:t>
            </a:r>
            <a:r>
              <a:rPr lang="es-ES" sz="3200" dirty="0"/>
              <a:t> </a:t>
            </a:r>
            <a:endParaRPr lang="es-AR" sz="3200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EE26A54-6B6C-4937-AE72-61B1F4D833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712979"/>
            <a:ext cx="5183188" cy="823912"/>
          </a:xfrm>
        </p:spPr>
        <p:txBody>
          <a:bodyPr>
            <a:normAutofit/>
          </a:bodyPr>
          <a:lstStyle/>
          <a:p>
            <a:r>
              <a:rPr lang="es-ES" sz="3200" dirty="0" err="1">
                <a:latin typeface="Arial Black" panose="020B0A04020102020204" pitchFamily="34" charset="0"/>
              </a:rPr>
              <a:t>Pillow</a:t>
            </a:r>
            <a:endParaRPr lang="es-AR" sz="3200" dirty="0">
              <a:latin typeface="Arial Black" panose="020B0A04020102020204" pitchFamily="34" charset="0"/>
            </a:endParaRP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F3071C6-2BC4-43AD-B1F4-7A5BF14072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7048" y="1926853"/>
            <a:ext cx="5183188" cy="4245061"/>
          </a:xfrm>
        </p:spPr>
        <p:txBody>
          <a:bodyPr>
            <a:noAutofit/>
          </a:bodyPr>
          <a:lstStyle/>
          <a:p>
            <a:r>
              <a:rPr lang="es-ES" sz="3200" dirty="0"/>
              <a:t>Proporciona un buen soporte de formato de archivo y capacidades de procesamiento de imágenes muy eficientes. </a:t>
            </a:r>
          </a:p>
          <a:p>
            <a:r>
              <a:rPr lang="es-ES" sz="3200" dirty="0">
                <a:hlinkClick r:id="rId3"/>
              </a:rPr>
              <a:t>https://python-pillow.org/</a:t>
            </a:r>
            <a:r>
              <a:rPr lang="es-ES" sz="3200" dirty="0"/>
              <a:t> </a:t>
            </a:r>
            <a:endParaRPr lang="es-AR" sz="3200" dirty="0"/>
          </a:p>
        </p:txBody>
      </p:sp>
      <p:pic>
        <p:nvPicPr>
          <p:cNvPr id="7" name="Marcador de contenido 7">
            <a:extLst>
              <a:ext uri="{FF2B5EF4-FFF2-40B4-BE49-F238E27FC236}">
                <a16:creationId xmlns:a16="http://schemas.microsoft.com/office/drawing/2014/main" id="{0CD0319F-7462-434C-AA17-FB5CCDF3CF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877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FB3FD55-2A23-454F-B97B-7EE07040318B}"/>
              </a:ext>
            </a:extLst>
          </p:cNvPr>
          <p:cNvSpPr txBox="1"/>
          <p:nvPr/>
        </p:nvSpPr>
        <p:spPr>
          <a:xfrm>
            <a:off x="2595282" y="-12418"/>
            <a:ext cx="6552079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b="0" dirty="0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# openpyxl: librería para manipular </a:t>
            </a:r>
            <a:r>
              <a:rPr lang="es-AR" b="0" dirty="0" err="1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excel</a:t>
            </a:r>
            <a:r>
              <a:rPr lang="es-AR" b="0" dirty="0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 desde python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openpyxl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# creamos nuevo libro: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wb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openpyxl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Workbook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s-AR" b="0" dirty="0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# seleccionamos la hoja activa, </a:t>
            </a:r>
            <a:r>
              <a:rPr lang="es-AR" b="0" dirty="0" err="1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osea</a:t>
            </a:r>
            <a:r>
              <a:rPr lang="es-AR" b="0" dirty="0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 la primera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hoja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wb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active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# cambiamos el titulo de la hoja a 'prueba'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hoja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"prueba"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# mostramos el nuevo título: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'Hoja activa: '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hoja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# insertamos el valor 'miguel' en la celda a1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hoja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"a1"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].value 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"miguel"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b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# mostramos el valor de a1: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'a1: '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hoja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"a1"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].value)</a:t>
            </a:r>
          </a:p>
          <a:p>
            <a:b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r>
              <a:rPr lang="es-AR" b="0" dirty="0">
                <a:solidFill>
                  <a:srgbClr val="7CA668"/>
                </a:solidFill>
                <a:effectLst/>
                <a:latin typeface="Consolas" panose="020B0609020204030204" pitchFamily="49" charset="0"/>
              </a:rPr>
              <a:t># guardamos el documento como: demo.xlsx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wb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s-AR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save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'demo.xlsx'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s-AR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"documento guardado como demo.xlsx"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</a:b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Marcador de contenido 7">
            <a:extLst>
              <a:ext uri="{FF2B5EF4-FFF2-40B4-BE49-F238E27FC236}">
                <a16:creationId xmlns:a16="http://schemas.microsoft.com/office/drawing/2014/main" id="{010E30A2-6233-4CA1-8D03-CD2AB0BAA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461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062EFB-68EA-4118-8873-CEFA51AE5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0237"/>
            <a:ext cx="10515600" cy="4348163"/>
          </a:xfrm>
        </p:spPr>
        <p:txBody>
          <a:bodyPr/>
          <a:lstStyle/>
          <a:p>
            <a:pPr marL="0" indent="0">
              <a:buNone/>
            </a:pP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texto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s-A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hello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friends!’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s-AR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A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gtts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gTTS</a:t>
            </a: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s-AR" dirty="0">
              <a:solidFill>
                <a:srgbClr val="FFFF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tts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gTTS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texto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s-A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'en'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s-A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tts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.save(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"1_hola.mp3"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s-AR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s-A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"listo, audio creado"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1-hello">
            <a:hlinkClick r:id="" action="ppaction://media"/>
            <a:extLst>
              <a:ext uri="{FF2B5EF4-FFF2-40B4-BE49-F238E27FC236}">
                <a16:creationId xmlns:a16="http://schemas.microsoft.com/office/drawing/2014/main" id="{47DC01AD-ECD8-4C32-8188-4AA8865650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41341" y="2608660"/>
            <a:ext cx="609600" cy="609600"/>
          </a:xfrm>
          <a:prstGeom prst="rect">
            <a:avLst/>
          </a:prstGeom>
        </p:spPr>
      </p:pic>
      <p:pic>
        <p:nvPicPr>
          <p:cNvPr id="5" name="2-hola">
            <a:hlinkClick r:id="" action="ppaction://media"/>
            <a:extLst>
              <a:ext uri="{FF2B5EF4-FFF2-40B4-BE49-F238E27FC236}">
                <a16:creationId xmlns:a16="http://schemas.microsoft.com/office/drawing/2014/main" id="{B709BC4E-5773-4E3C-AA94-2DC22FB3BA9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41341" y="4001294"/>
            <a:ext cx="609600" cy="609600"/>
          </a:xfrm>
          <a:prstGeom prst="rect">
            <a:avLst/>
          </a:prstGeom>
        </p:spPr>
      </p:pic>
      <p:pic>
        <p:nvPicPr>
          <p:cNvPr id="6" name="Marcador de contenido 7">
            <a:extLst>
              <a:ext uri="{FF2B5EF4-FFF2-40B4-BE49-F238E27FC236}">
                <a16:creationId xmlns:a16="http://schemas.microsoft.com/office/drawing/2014/main" id="{80747C76-DE71-438F-8F79-A6512663AD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29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3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 err="1">
                <a:latin typeface="Arial Black" panose="020B0A04020102020204" pitchFamily="34" charset="0"/>
              </a:rPr>
              <a:t>AutoHotkey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93851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Es un software de código abierto para Windows.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Te permite configurar scripts para programar escaneos del sistema, rellenar campos de formularios, abrir software o páginas web con pulsaciones de teclas, cerrar programas automáticamente.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Puedes compilar scripts con interfaces gráficas de usuario personalizadas en archivos EXE.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Web: https://www.autohotkey.com/ </a:t>
            </a:r>
          </a:p>
          <a:p>
            <a:pPr>
              <a:lnSpc>
                <a:spcPct val="150000"/>
              </a:lnSpc>
            </a:pPr>
            <a:r>
              <a:rPr lang="es-ES" dirty="0">
                <a:latin typeface="Arial Black" panose="020B0A04020102020204" pitchFamily="34" charset="0"/>
              </a:rPr>
              <a:t>E</a:t>
            </a:r>
            <a:r>
              <a:rPr lang="es-ES" sz="2800" dirty="0">
                <a:latin typeface="Arial Black" panose="020B0A04020102020204" pitchFamily="34" charset="0"/>
              </a:rPr>
              <a:t>jemplos: https://www.autohotkey.com/docs/scripts/index.htm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890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6DD51B-0C7C-4CBA-BCF8-6A6FE27A7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2670" y="495300"/>
            <a:ext cx="6677976" cy="5530383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lnSpc>
                <a:spcPct val="170000"/>
              </a:lnSpc>
              <a:buNone/>
            </a:pPr>
            <a:r>
              <a:rPr lang="es-AR" dirty="0">
                <a:latin typeface="Arial Black" panose="020B0A04020102020204" pitchFamily="34" charset="0"/>
              </a:rPr>
              <a:t>Consultor en accesibilidad web</a:t>
            </a:r>
          </a:p>
          <a:p>
            <a:pPr marL="0" indent="0" algn="ctr">
              <a:lnSpc>
                <a:spcPct val="170000"/>
              </a:lnSpc>
              <a:buNone/>
            </a:pPr>
            <a:r>
              <a:rPr lang="es-AR" dirty="0">
                <a:latin typeface="Arial Black" panose="020B0A04020102020204" pitchFamily="34" charset="0"/>
              </a:rPr>
              <a:t>Mentor de programación</a:t>
            </a:r>
          </a:p>
          <a:p>
            <a:pPr marL="0" indent="0" algn="ctr">
              <a:lnSpc>
                <a:spcPct val="170000"/>
              </a:lnSpc>
              <a:buNone/>
            </a:pPr>
            <a:r>
              <a:rPr lang="es-AR" dirty="0">
                <a:latin typeface="Arial Black" panose="020B0A04020102020204" pitchFamily="34" charset="0"/>
              </a:rPr>
              <a:t>Coach ontológico</a:t>
            </a:r>
          </a:p>
          <a:p>
            <a:pPr marL="0" indent="0" algn="ctr">
              <a:lnSpc>
                <a:spcPct val="170000"/>
              </a:lnSpc>
              <a:buNone/>
            </a:pPr>
            <a:r>
              <a:rPr lang="es-AR" dirty="0">
                <a:latin typeface="Arial Black" panose="020B0A04020102020204" pitchFamily="34" charset="0"/>
              </a:rPr>
              <a:t>Desarrollador </a:t>
            </a:r>
            <a:r>
              <a:rPr lang="es-AR" dirty="0" err="1">
                <a:latin typeface="Arial Black" panose="020B0A04020102020204" pitchFamily="34" charset="0"/>
              </a:rPr>
              <a:t>backend</a:t>
            </a:r>
            <a:r>
              <a:rPr lang="es-AR" dirty="0">
                <a:latin typeface="Arial Black" panose="020B0A04020102020204" pitchFamily="34" charset="0"/>
              </a:rPr>
              <a:t> en: PHP, Python y JavaScript.</a:t>
            </a:r>
          </a:p>
          <a:p>
            <a:pPr marL="0" indent="0">
              <a:buNone/>
            </a:pPr>
            <a:endParaRPr lang="es-AR" dirty="0"/>
          </a:p>
          <a:p>
            <a:pPr marL="0" indent="0">
              <a:buNone/>
            </a:pPr>
            <a:r>
              <a:rPr lang="es-AR" b="1" dirty="0"/>
              <a:t>Redes sociales: </a:t>
            </a:r>
          </a:p>
          <a:p>
            <a:pPr marL="0" indent="0">
              <a:buNone/>
            </a:pPr>
            <a:endParaRPr lang="es-AR" dirty="0"/>
          </a:p>
          <a:p>
            <a:pPr marL="0" indent="0">
              <a:buNone/>
            </a:pPr>
            <a:r>
              <a:rPr lang="es-AR" dirty="0"/>
              <a:t>			</a:t>
            </a:r>
            <a:r>
              <a:rPr lang="es-AR" b="1" dirty="0" err="1"/>
              <a:t>miguelbarrazaar</a:t>
            </a:r>
            <a:endParaRPr lang="es-AR" b="1" dirty="0"/>
          </a:p>
          <a:p>
            <a:endParaRPr lang="es-AR" dirty="0"/>
          </a:p>
          <a:p>
            <a:pPr marL="0" indent="0">
              <a:buNone/>
            </a:pPr>
            <a:r>
              <a:rPr lang="es-AR" dirty="0"/>
              <a:t>  	https://linkedin.com/in/miguelbarrazaar </a:t>
            </a:r>
          </a:p>
          <a:p>
            <a:endParaRPr lang="es-AR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85E2165-E0E0-40BF-A05A-1EABEC580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017" y="1041400"/>
            <a:ext cx="3301330" cy="3197336"/>
          </a:xfrm>
          <a:prstGeom prst="rect">
            <a:avLst/>
          </a:prstGeom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B8889F2-AD4D-4468-9205-32509EA07A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3682" y="2178424"/>
            <a:ext cx="2649072" cy="2541494"/>
          </a:xfrm>
        </p:spPr>
        <p:txBody>
          <a:bodyPr/>
          <a:lstStyle/>
          <a:p>
            <a:endParaRPr lang="es-AR" dirty="0"/>
          </a:p>
        </p:txBody>
      </p:sp>
      <p:pic>
        <p:nvPicPr>
          <p:cNvPr id="6" name="Google Shape;304;p43" descr="FAcebook">
            <a:extLst>
              <a:ext uri="{FF2B5EF4-FFF2-40B4-BE49-F238E27FC236}">
                <a16:creationId xmlns:a16="http://schemas.microsoft.com/office/drawing/2014/main" id="{97322422-0630-4386-8AAE-5E40E222F23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0558" y="4548477"/>
            <a:ext cx="390125" cy="389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309;p43" descr="Telegram">
            <a:extLst>
              <a:ext uri="{FF2B5EF4-FFF2-40B4-BE49-F238E27FC236}">
                <a16:creationId xmlns:a16="http://schemas.microsoft.com/office/drawing/2014/main" id="{89680D62-E49C-4318-BDCE-2679905316F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8598" y="4505353"/>
            <a:ext cx="426300" cy="4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305;p43" descr="Twiter">
            <a:extLst>
              <a:ext uri="{FF2B5EF4-FFF2-40B4-BE49-F238E27FC236}">
                <a16:creationId xmlns:a16="http://schemas.microsoft.com/office/drawing/2014/main" id="{81EF026B-6E96-4572-8565-34C3FFEBA66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4492" y="4502886"/>
            <a:ext cx="426300" cy="425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307;p43" descr="Linkedin">
            <a:extLst>
              <a:ext uri="{FF2B5EF4-FFF2-40B4-BE49-F238E27FC236}">
                <a16:creationId xmlns:a16="http://schemas.microsoft.com/office/drawing/2014/main" id="{2B3925A7-7A1E-43A2-B58C-779C8F34069E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2367" y="5206185"/>
            <a:ext cx="468425" cy="467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306;p43" descr="Instagram">
            <a:extLst>
              <a:ext uri="{FF2B5EF4-FFF2-40B4-BE49-F238E27FC236}">
                <a16:creationId xmlns:a16="http://schemas.microsoft.com/office/drawing/2014/main" id="{4618BD3D-C156-44C9-8BE2-E40AB0B4AD1B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14312" y="4531414"/>
            <a:ext cx="468425" cy="4671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1577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 err="1">
                <a:latin typeface="Arial Black" panose="020B0A04020102020204" pitchFamily="34" charset="0"/>
              </a:rPr>
              <a:t>Remapear</a:t>
            </a:r>
            <a:r>
              <a:rPr lang="es-AR" dirty="0">
                <a:latin typeface="Arial Black" panose="020B0A04020102020204" pitchFamily="34" charset="0"/>
              </a:rPr>
              <a:t> teclas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7330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200" dirty="0">
                <a:latin typeface="Arial Black" panose="020B0A04020102020204" pitchFamily="34" charset="0"/>
              </a:rPr>
              <a:t>F1::Run "%WINDIR%notepad.exe"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>
                <a:latin typeface="Arial Black" panose="020B0A04020102020204" pitchFamily="34" charset="0"/>
              </a:rPr>
              <a:t>F2::Run "%WINDIR%calc.exe"</a:t>
            </a:r>
          </a:p>
          <a:p>
            <a:pPr marL="0" indent="0">
              <a:lnSpc>
                <a:spcPct val="150000"/>
              </a:lnSpc>
              <a:buNone/>
            </a:pP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065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>
                <a:latin typeface="Arial Black" panose="020B0A04020102020204" pitchFamily="34" charset="0"/>
              </a:rPr>
              <a:t>Buscar en </a:t>
            </a:r>
            <a:r>
              <a:rPr lang="es-AR" dirty="0" err="1">
                <a:latin typeface="Arial Black" panose="020B0A04020102020204" pitchFamily="34" charset="0"/>
              </a:rPr>
              <a:t>google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7330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Arial Black" panose="020B0A04020102020204" pitchFamily="34" charset="0"/>
              </a:rPr>
              <a:t>^+c::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Arial Black" panose="020B0A04020102020204" pitchFamily="34" charset="0"/>
              </a:rPr>
              <a:t>Send ^c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Arial Black" panose="020B0A04020102020204" pitchFamily="34" charset="0"/>
              </a:rPr>
              <a:t>Sleep 50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Arial Black" panose="020B0A04020102020204" pitchFamily="34" charset="0"/>
              </a:rPr>
              <a:t>Run "http://www.google.com/search?q=%clipboard%"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Arial Black" panose="020B0A04020102020204" pitchFamily="34" charset="0"/>
              </a:rPr>
              <a:t>return</a:t>
            </a:r>
            <a:endParaRPr lang="es-AR" sz="2400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758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3761"/>
            <a:ext cx="10515600" cy="1325563"/>
          </a:xfrm>
        </p:spPr>
        <p:txBody>
          <a:bodyPr/>
          <a:lstStyle/>
          <a:p>
            <a:pPr algn="ctr"/>
            <a:r>
              <a:rPr lang="es-AR" dirty="0" err="1">
                <a:latin typeface="Arial Black" panose="020B0A04020102020204" pitchFamily="34" charset="0"/>
              </a:rPr>
              <a:t>Autoit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93851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Es un lenguaje de scripting freeware similar al BASIC diseñado para automatizar tareas en Windows.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Emulación de teclado/mouse.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Manipulación de ventanas y procesos.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Los Scripts pueden ser compilados en EXE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Creación de interfaces gráficas (GUI).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Llamadas directas a funciones API y </a:t>
            </a:r>
            <a:r>
              <a:rPr lang="es-ES" sz="3200" dirty="0" err="1">
                <a:latin typeface="Arial Black" panose="020B0A04020102020204" pitchFamily="34" charset="0"/>
              </a:rPr>
              <a:t>DLLs</a:t>
            </a:r>
            <a:r>
              <a:rPr lang="es-ES" sz="3200" dirty="0">
                <a:latin typeface="Arial Black" panose="020B0A040201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web: https://www.autoitscript.com/site/autoit/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ejemplos: https://www.autoitscript.com/forum/forum/9-autoit-example-scripts/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6453" y="54630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765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Arial Black" panose="020B0A04020102020204" pitchFamily="34" charset="0"/>
              </a:rPr>
              <a:t>L</a:t>
            </a:r>
            <a:r>
              <a:rPr lang="es-AR" dirty="0" err="1">
                <a:latin typeface="Arial Black" panose="020B0A04020102020204" pitchFamily="34" charset="0"/>
              </a:rPr>
              <a:t>ilypond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93851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Lenguaje para generar partituras musicales.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Produce partituras en </a:t>
            </a:r>
            <a:r>
              <a:rPr lang="es-ES" sz="3200" dirty="0" err="1">
                <a:latin typeface="Arial Black" panose="020B0A04020102020204" pitchFamily="34" charset="0"/>
              </a:rPr>
              <a:t>pdf</a:t>
            </a:r>
            <a:r>
              <a:rPr lang="es-ES" sz="3200" dirty="0">
                <a:latin typeface="Arial Black" panose="020B0A04020102020204" pitchFamily="34" charset="0"/>
              </a:rPr>
              <a:t> o melodías en formato </a:t>
            </a:r>
            <a:r>
              <a:rPr lang="es-ES" sz="3200" dirty="0" err="1">
                <a:latin typeface="Arial Black" panose="020B0A04020102020204" pitchFamily="34" charset="0"/>
              </a:rPr>
              <a:t>midi</a:t>
            </a:r>
            <a:r>
              <a:rPr lang="es-ES" sz="3200" dirty="0">
                <a:latin typeface="Arial Black" panose="020B0A040201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Existen editores gráficos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Muchos ejemplos y gran comunidad en </a:t>
            </a:r>
            <a:r>
              <a:rPr lang="es-ES" sz="3200" dirty="0" err="1">
                <a:latin typeface="Arial Black" panose="020B0A04020102020204" pitchFamily="34" charset="0"/>
              </a:rPr>
              <a:t>en</a:t>
            </a:r>
            <a:r>
              <a:rPr lang="es-ES" sz="3200" dirty="0">
                <a:latin typeface="Arial Black" panose="020B0A04020102020204" pitchFamily="34" charset="0"/>
              </a:rPr>
              <a:t> diferentes idiomas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Web: http://lilypond.org/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Tutorial: https://paconet.org/wiki/index.php?title=LilyPond_para_inform%C3%A1ticos</a:t>
            </a:r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6453" y="98612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262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062EFB-68EA-4118-8873-CEFA51AE5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0237"/>
            <a:ext cx="10515600" cy="4348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prueba.ly</a:t>
            </a:r>
          </a:p>
          <a:p>
            <a:pPr marL="0" indent="0">
              <a:buNone/>
            </a:pP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lang="es-AR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s-AR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= "Título"</a:t>
            </a:r>
          </a:p>
          <a:p>
            <a:pPr marL="0" indent="0">
              <a:buNone/>
            </a:pP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s-AR" b="0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composer</a:t>
            </a: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= "Autor"</a:t>
            </a:r>
          </a:p>
          <a:p>
            <a:pPr marL="0" indent="0">
              <a:buNone/>
            </a:pP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\new Staff \relative c {</a:t>
            </a:r>
          </a:p>
          <a:p>
            <a:pPr marL="0" indent="0">
              <a:buNone/>
            </a:pP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  c'4 d e f g1</a:t>
            </a:r>
          </a:p>
          <a:p>
            <a:pPr marL="0" indent="0">
              <a:buNone/>
            </a:pPr>
            <a:r>
              <a:rPr lang="es-AR" b="0" dirty="0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s-AR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6" name="Marcador de contenido 7">
            <a:extLst>
              <a:ext uri="{FF2B5EF4-FFF2-40B4-BE49-F238E27FC236}">
                <a16:creationId xmlns:a16="http://schemas.microsoft.com/office/drawing/2014/main" id="{80747C76-DE71-438F-8F79-A6512663AD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71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Arial Black" panose="020B0A04020102020204" pitchFamily="34" charset="0"/>
              </a:rPr>
              <a:t>L</a:t>
            </a:r>
            <a:r>
              <a:rPr lang="es-AR" dirty="0" err="1">
                <a:latin typeface="Arial Black" panose="020B0A04020102020204" pitchFamily="34" charset="0"/>
              </a:rPr>
              <a:t>atex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93851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s-ES" sz="3200" dirty="0" err="1">
                <a:latin typeface="Arial Black" panose="020B0A04020102020204" pitchFamily="34" charset="0"/>
              </a:rPr>
              <a:t>Latex</a:t>
            </a:r>
            <a:r>
              <a:rPr lang="es-ES" sz="3200" dirty="0">
                <a:latin typeface="Arial Black" panose="020B0A04020102020204" pitchFamily="34" charset="0"/>
              </a:rPr>
              <a:t>, es un sistema que ayuda al usuario a preparar un documento.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Puedes preparar cualquier tipo de documento para presentarlo tanto en papel como en pantalla tales como manuscritos, cartas, artículos de revistas y tesis.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Puede ser usados en </a:t>
            </a:r>
            <a:r>
              <a:rPr lang="es-ES" sz="3200" dirty="0" err="1">
                <a:latin typeface="Arial Black" panose="020B0A04020102020204" pitchFamily="34" charset="0"/>
              </a:rPr>
              <a:t>areas</a:t>
            </a:r>
            <a:r>
              <a:rPr lang="es-ES" sz="3200" dirty="0">
                <a:latin typeface="Arial Black" panose="020B0A04020102020204" pitchFamily="34" charset="0"/>
              </a:rPr>
              <a:t> como química, física, computación, biología, leyes, literatura.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te permite separar el contenido y el formato del documento.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web: miktex.org</a:t>
            </a:r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6453" y="98612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086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>
                <a:latin typeface="Arial Black" panose="020B0A04020102020204" pitchFamily="34" charset="0"/>
              </a:rPr>
              <a:t>Markdown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93851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s-ES" sz="3200" dirty="0" err="1">
                <a:latin typeface="Arial Black" panose="020B0A04020102020204" pitchFamily="34" charset="0"/>
              </a:rPr>
              <a:t>Markdown</a:t>
            </a:r>
            <a:r>
              <a:rPr lang="es-ES" sz="3200" dirty="0">
                <a:latin typeface="Arial Black" panose="020B0A04020102020204" pitchFamily="34" charset="0"/>
              </a:rPr>
              <a:t> es un lenguaje de marcado que facilita la aplicación de formato a un texto.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Emplea una serie de caracteres de una forma especial.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Se crea fácilmente encabezados, listas, tablas), etc.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Soporte para formulas matemáticas, simbología especial y resaltado de código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Existen software para convertir de </a:t>
            </a:r>
            <a:r>
              <a:rPr lang="es-ES" sz="3200" dirty="0" err="1">
                <a:latin typeface="Arial Black" panose="020B0A04020102020204" pitchFamily="34" charset="0"/>
              </a:rPr>
              <a:t>markdown</a:t>
            </a:r>
            <a:r>
              <a:rPr lang="es-ES" sz="3200" dirty="0">
                <a:latin typeface="Arial Black" panose="020B0A04020102020204" pitchFamily="34" charset="0"/>
              </a:rPr>
              <a:t> a </a:t>
            </a:r>
            <a:r>
              <a:rPr lang="es-ES" sz="3200" dirty="0" err="1">
                <a:latin typeface="Arial Black" panose="020B0A04020102020204" pitchFamily="34" charset="0"/>
              </a:rPr>
              <a:t>pdf</a:t>
            </a:r>
            <a:r>
              <a:rPr lang="es-ES" sz="3200" dirty="0">
                <a:latin typeface="Arial Black" panose="020B0A04020102020204" pitchFamily="34" charset="0"/>
              </a:rPr>
              <a:t>, </a:t>
            </a:r>
            <a:r>
              <a:rPr lang="es-ES" sz="3200" dirty="0" err="1">
                <a:latin typeface="Arial Black" panose="020B0A04020102020204" pitchFamily="34" charset="0"/>
              </a:rPr>
              <a:t>html</a:t>
            </a:r>
            <a:r>
              <a:rPr lang="es-ES" sz="3200" dirty="0">
                <a:latin typeface="Arial Black" panose="020B0A04020102020204" pitchFamily="34" charset="0"/>
              </a:rPr>
              <a:t>, etc.</a:t>
            </a:r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6453" y="98612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8312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74816-D645-48C9-9559-61189E1E5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/>
              <a:t>Arduino solo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A51ADB1-D07C-4D58-82B2-ABDD41B2D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431" y="1690688"/>
            <a:ext cx="4351338" cy="4351338"/>
          </a:xfrm>
        </p:spPr>
      </p:pic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661E385F-236F-4F13-84B1-5806510F12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9017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A76E1F-1287-4556-A9CC-C41B6EC1F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Componentes eléctricos</a:t>
            </a:r>
            <a:endParaRPr lang="es-A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9DCD7BC-71B3-4EE9-B8C1-5FC13C8FB6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499" y="1825625"/>
            <a:ext cx="5971002" cy="4351338"/>
          </a:xfrm>
        </p:spPr>
      </p:pic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140F1481-DDE8-4439-97A3-D2BC15CD1D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4195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B87036-4F89-45C1-8258-A519ED177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Brazo robótico Arduino</a:t>
            </a:r>
            <a:endParaRPr lang="es-A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BFC3A89-A1E8-4A31-AEC1-69689249A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838" y="1825625"/>
            <a:ext cx="7422324" cy="4351338"/>
          </a:xfrm>
        </p:spPr>
      </p:pic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3D8261B2-D505-47B0-9963-FBBF8CDEF1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4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6DD51B-0C7C-4CBA-BCF8-6A6FE27A7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4955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4800" dirty="0">
                <a:latin typeface="Arial Black" panose="020B0A04020102020204" pitchFamily="34" charset="0"/>
              </a:rPr>
              <a:t>La programación, un camino de aprendizaje creativo</a:t>
            </a:r>
          </a:p>
          <a:p>
            <a:pPr marL="0" indent="0" algn="ctr">
              <a:buNone/>
            </a:pPr>
            <a:endParaRPr lang="es-ES" sz="4800" dirty="0"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s-ES" sz="4800" dirty="0">
                <a:latin typeface="Arial Black" panose="020B0A04020102020204" pitchFamily="34" charset="0"/>
              </a:rPr>
              <a:t>Herramienta de automatización y resolución de problemas</a:t>
            </a:r>
            <a:endParaRPr lang="es-AR" sz="4800" dirty="0">
              <a:latin typeface="Arial Black" panose="020B0A04020102020204" pitchFamily="34" charset="0"/>
            </a:endParaRPr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98C1D9E2-62DE-4CDD-9205-7AB01872C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5320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FE584-2744-4B7B-A6B8-70381537F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Auto sensor de distancia Arduino</a:t>
            </a:r>
            <a:endParaRPr lang="es-A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BF99B60-1F21-4511-B5CE-9EA69A4BFD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048669"/>
            <a:ext cx="4762500" cy="3905250"/>
          </a:xfrm>
        </p:spPr>
      </p:pic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0691C5E4-6C70-4A38-9617-396BD9700E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5944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1F9AB7-8EE4-48D6-AE6C-1A5B856F5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Raspberry</a:t>
            </a:r>
            <a:endParaRPr lang="es-A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79FDAF2-20CD-4365-89CB-5E537E7628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952" y="1825625"/>
            <a:ext cx="7394095" cy="4351338"/>
          </a:xfrm>
        </p:spPr>
      </p:pic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E3E31A49-C474-489C-9A0E-A139A6B6E1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1693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FFE4D3-4D68-4457-88F4-1E5E0D54E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Consola portátil Raspberry </a:t>
            </a:r>
            <a:endParaRPr lang="es-A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6700C1A-4C01-472F-AD3A-5A7857A4C5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2077244"/>
            <a:ext cx="5715000" cy="3848100"/>
          </a:xfrm>
        </p:spPr>
      </p:pic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8C9FBF81-FF24-40B3-B9F7-BB965E7333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996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5EDD35-48B4-4DDD-BE03-FF6FFD765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Arcade Raspberry</a:t>
            </a:r>
            <a:endParaRPr lang="es-A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B937682-629B-4EA8-B5F7-6B1A5F8353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0" y="1670096"/>
            <a:ext cx="5778500" cy="4333875"/>
          </a:xfrm>
        </p:spPr>
      </p:pic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163CB73F-A980-4859-BFFC-DD3B7358D0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574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4A17B7-5B72-4715-A0FE-58A4C190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AR" sz="3600" dirty="0"/>
              <a:t>Sistema de riego automático de plantas con </a:t>
            </a:r>
            <a:r>
              <a:rPr lang="es-AR" sz="3600" dirty="0" err="1"/>
              <a:t>raspberry</a:t>
            </a:r>
            <a:r>
              <a:rPr lang="es-AR" sz="3600" dirty="0"/>
              <a:t> pi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2AEEC954-3BF2-457A-A9CE-E67D418680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483" y="2003611"/>
            <a:ext cx="7651376" cy="4182036"/>
          </a:xfrm>
        </p:spPr>
      </p:pic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43DF3736-8D41-4E10-A8E0-8FBD48BBA6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1855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elda 1 - puerta">
            <a:hlinkClick r:id="" action="ppaction://media"/>
            <a:extLst>
              <a:ext uri="{FF2B5EF4-FFF2-40B4-BE49-F238E27FC236}">
                <a16:creationId xmlns:a16="http://schemas.microsoft.com/office/drawing/2014/main" id="{2193723E-E115-48B8-A88B-E1A603E22E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6776" y="1057368"/>
            <a:ext cx="7735887" cy="4351338"/>
          </a:xfrm>
        </p:spPr>
      </p:pic>
      <p:pic>
        <p:nvPicPr>
          <p:cNvPr id="3" name="Marcador de contenido 7">
            <a:extLst>
              <a:ext uri="{FF2B5EF4-FFF2-40B4-BE49-F238E27FC236}">
                <a16:creationId xmlns:a16="http://schemas.microsoft.com/office/drawing/2014/main" id="{427D5A24-F716-43B9-8A96-6C7363E9B4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43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elda 2 - reloj">
            <a:hlinkClick r:id="" action="ppaction://media"/>
            <a:extLst>
              <a:ext uri="{FF2B5EF4-FFF2-40B4-BE49-F238E27FC236}">
                <a16:creationId xmlns:a16="http://schemas.microsoft.com/office/drawing/2014/main" id="{6A072195-74B8-4E75-B23E-AD6FD04B2A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9463" y="1031968"/>
            <a:ext cx="7735887" cy="4351338"/>
          </a:xfrm>
        </p:spPr>
      </p:pic>
      <p:pic>
        <p:nvPicPr>
          <p:cNvPr id="5" name="Marcador de contenido 7">
            <a:extLst>
              <a:ext uri="{FF2B5EF4-FFF2-40B4-BE49-F238E27FC236}">
                <a16:creationId xmlns:a16="http://schemas.microsoft.com/office/drawing/2014/main" id="{0B891E54-A29E-423D-B020-5DA3E1B49B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174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elda 3 - celular">
            <a:hlinkClick r:id="" action="ppaction://media"/>
            <a:extLst>
              <a:ext uri="{FF2B5EF4-FFF2-40B4-BE49-F238E27FC236}">
                <a16:creationId xmlns:a16="http://schemas.microsoft.com/office/drawing/2014/main" id="{B94C2771-D425-4EAA-B986-110EF410C81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0969" y="400984"/>
            <a:ext cx="7735887" cy="4351338"/>
          </a:xfr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92186B77-F58E-4457-832C-F58BB587E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059" y="5163671"/>
            <a:ext cx="10479740" cy="1438835"/>
          </a:xfrm>
        </p:spPr>
        <p:txBody>
          <a:bodyPr>
            <a:normAutofit/>
          </a:bodyPr>
          <a:lstStyle/>
          <a:p>
            <a:pPr algn="ctr"/>
            <a:r>
              <a:rPr lang="es-AR" sz="2400" dirty="0"/>
              <a:t>Zelda Ocarina Controlled Home Automation</a:t>
            </a:r>
            <a:br>
              <a:rPr lang="es-AR" sz="2400" dirty="0"/>
            </a:br>
            <a:r>
              <a:rPr lang="es-AR" sz="2400" dirty="0">
                <a:hlinkClick r:id="rId5"/>
              </a:rPr>
              <a:t>https://www.youtube.com/watch?v=glZnkpIDWSE</a:t>
            </a:r>
            <a:r>
              <a:rPr lang="es-AR" sz="2400" dirty="0"/>
              <a:t> </a:t>
            </a:r>
          </a:p>
        </p:txBody>
      </p:sp>
      <p:pic>
        <p:nvPicPr>
          <p:cNvPr id="6" name="Marcador de contenido 7">
            <a:extLst>
              <a:ext uri="{FF2B5EF4-FFF2-40B4-BE49-F238E27FC236}">
                <a16:creationId xmlns:a16="http://schemas.microsoft.com/office/drawing/2014/main" id="{C581E58B-F85F-4927-AE50-37E819B389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43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6DD51B-0C7C-4CBA-BCF8-6A6FE27A7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4955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AR" sz="4800" dirty="0"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endParaRPr lang="es-AR" sz="4800" dirty="0"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s-AR" sz="4800" dirty="0">
                <a:latin typeface="Arial Black" panose="020B0A04020102020204" pitchFamily="34" charset="0"/>
              </a:rPr>
              <a:t>Perfiles IT</a:t>
            </a:r>
          </a:p>
          <a:p>
            <a:pPr marL="0" indent="0" algn="ctr">
              <a:buNone/>
            </a:pPr>
            <a:endParaRPr lang="es-AR" sz="4800" dirty="0">
              <a:latin typeface="Arial Black" panose="020B0A04020102020204" pitchFamily="34" charset="0"/>
            </a:endParaRPr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DF825040-66CD-41BE-A335-DB69F107C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5551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AR" sz="3600" dirty="0">
                <a:latin typeface="Arial Black" panose="020B0A04020102020204" pitchFamily="34" charset="0"/>
              </a:rPr>
              <a:t>Desarrollador de Aplicaciones Móviles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93851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La popularidad exponencial de los teléfonos inteligentes y tabletas ha llevado al aumento de la creación de software en línea con el desarrollo de aplicaciones móviles.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Conoce perfectamente como funcionan las plataformas más populares (iOS / Android) y los lenguajes de programación que más se emplean en estos casos, como Swift, Java o </a:t>
            </a:r>
            <a:r>
              <a:rPr lang="es-ES" sz="3200" dirty="0" err="1">
                <a:latin typeface="Arial Black" panose="020B0A04020102020204" pitchFamily="34" charset="0"/>
              </a:rPr>
              <a:t>Kotlin</a:t>
            </a:r>
            <a:r>
              <a:rPr lang="es-ES" sz="3200" dirty="0">
                <a:latin typeface="Arial Black" panose="020B0A040201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Son perfiles capaces de tener en mente la experiencia del usuario a la hora de desarrollar las Apps.</a:t>
            </a:r>
          </a:p>
          <a:p>
            <a:pPr>
              <a:lnSpc>
                <a:spcPct val="150000"/>
              </a:lnSpc>
            </a:pP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944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6DD51B-0C7C-4CBA-BCF8-6A6FE27A7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4955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AR" sz="4800" dirty="0"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endParaRPr lang="es-AR" sz="4800" dirty="0"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s-AR" sz="4800" dirty="0">
                <a:latin typeface="Arial Black" panose="020B0A04020102020204" pitchFamily="34" charset="0"/>
              </a:rPr>
              <a:t>¿Qué es programar?</a:t>
            </a:r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4DF27F5A-C2BF-4B43-8ADD-D8FEBB419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8537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dirty="0">
                <a:latin typeface="Arial Black" panose="020B0A04020102020204" pitchFamily="34" charset="0"/>
              </a:rPr>
              <a:t>Administrador de Bases de </a:t>
            </a:r>
            <a:r>
              <a:rPr lang="pt-BR" sz="3600" dirty="0" err="1">
                <a:latin typeface="Arial Black" panose="020B0A04020102020204" pitchFamily="34" charset="0"/>
              </a:rPr>
              <a:t>Datos</a:t>
            </a:r>
            <a:endParaRPr lang="es-AR" sz="3600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93851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Es responsable de mantener el software utilizado para gestionar la base de datos, garantizando su correcto funcionamiento.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Se aseguran además de que los servidores se mantengan eficientes y operativos mientras supervisan la seguridad de los datos, la implementación, la réplica, las copias de seguridad, el almacenamiento, el acceso y las particiones.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Capaces de optimizar el rendimiento de las mismas y que tengan una gran disponibilidad en caso de emergencia.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442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600" dirty="0" err="1">
                <a:latin typeface="Arial Black" panose="020B0A04020102020204" pitchFamily="34" charset="0"/>
              </a:rPr>
              <a:t>Arquitecto</a:t>
            </a:r>
            <a:r>
              <a:rPr lang="pt-BR" sz="3600" dirty="0">
                <a:latin typeface="Arial Black" panose="020B0A04020102020204" pitchFamily="34" charset="0"/>
              </a:rPr>
              <a:t> Cloud</a:t>
            </a:r>
            <a:endParaRPr lang="es-AR" sz="3600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93851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Son los responsables de administrar una estructura </a:t>
            </a:r>
            <a:r>
              <a:rPr lang="es-ES" sz="3200" dirty="0" err="1">
                <a:latin typeface="Arial Black" panose="020B0A04020102020204" pitchFamily="34" charset="0"/>
              </a:rPr>
              <a:t>cloud</a:t>
            </a:r>
            <a:r>
              <a:rPr lang="es-ES" sz="3200" dirty="0">
                <a:latin typeface="Arial Black" panose="020B0A04020102020204" pitchFamily="34" charset="0"/>
              </a:rPr>
              <a:t> </a:t>
            </a:r>
            <a:r>
              <a:rPr lang="es-ES" sz="3200" dirty="0" err="1">
                <a:latin typeface="Arial Black" panose="020B0A04020102020204" pitchFamily="34" charset="0"/>
              </a:rPr>
              <a:t>computing</a:t>
            </a:r>
            <a:r>
              <a:rPr lang="es-ES" sz="3200" dirty="0">
                <a:latin typeface="Arial Black" panose="020B0A04020102020204" pitchFamily="34" charset="0"/>
              </a:rPr>
              <a:t> en una organización.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Sus funciones abarcan todo lo relacionado con servidores, plataformas, soluciones de almacenamiento, conectividad y software en función del modelo de </a:t>
            </a:r>
            <a:r>
              <a:rPr lang="es-ES" sz="3200" dirty="0" err="1">
                <a:latin typeface="Arial Black" panose="020B0A04020102020204" pitchFamily="34" charset="0"/>
              </a:rPr>
              <a:t>cloud</a:t>
            </a:r>
            <a:r>
              <a:rPr lang="es-ES" sz="3200" dirty="0">
                <a:latin typeface="Arial Black" panose="020B0A04020102020204" pitchFamily="34" charset="0"/>
              </a:rPr>
              <a:t> elegido: público, privado o híbrido.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Entre sus funciones, desplegar, gestionar y dar soporte a las aplicaciones.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Tienen un conocimiento profundo de los distintos sistemas operativos (GNU Linux), plataformas (Azure, AWS, Google Cloud), redes, programación y seguridad en la nube.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Experiencia en contenedores y orquestación (</a:t>
            </a:r>
            <a:r>
              <a:rPr lang="es-ES" sz="3200" dirty="0" err="1">
                <a:latin typeface="Arial Black" panose="020B0A04020102020204" pitchFamily="34" charset="0"/>
              </a:rPr>
              <a:t>Kubernetes</a:t>
            </a:r>
            <a:r>
              <a:rPr lang="es-ES" sz="3200" dirty="0">
                <a:latin typeface="Arial Black" panose="020B0A04020102020204" pitchFamily="34" charset="0"/>
              </a:rPr>
              <a:t>) y automatización.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065" y="215994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6769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31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AR" sz="3600" dirty="0">
                <a:latin typeface="Arial Black" panose="020B0A04020102020204" pitchFamily="34" charset="0"/>
              </a:rPr>
              <a:t>ingeniero DevOps?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5536"/>
            <a:ext cx="10515600" cy="4593851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Facilita un despliegue del código más rápido, toda vez que se realiza de forma incremental y se corrigen fallos “sobre la marcha”.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Incorporan metodologías ágiles de desarrollo.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Supervisan el desarrollo del código, además de su despliegue continuo.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Gestiona infraestructura, aprovisionándola y controlando el rendimiento general del sistema.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3444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31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3600" dirty="0">
                <a:latin typeface="Arial Black" panose="020B0A04020102020204" pitchFamily="34" charset="0"/>
              </a:rPr>
              <a:t>Q</a:t>
            </a:r>
            <a:r>
              <a:rPr lang="es-AR" sz="3600" dirty="0">
                <a:latin typeface="Arial Black" panose="020B0A04020102020204" pitchFamily="34" charset="0"/>
              </a:rPr>
              <a:t>A </a:t>
            </a:r>
            <a:r>
              <a:rPr lang="es-AR" sz="3600" dirty="0" err="1">
                <a:latin typeface="Arial Black" panose="020B0A04020102020204" pitchFamily="34" charset="0"/>
              </a:rPr>
              <a:t>Tester</a:t>
            </a:r>
            <a:endParaRPr lang="es-AR" sz="3600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5536"/>
            <a:ext cx="10515600" cy="4593851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Especialistas en pruebas de software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Verifican que un software no contenga fallos.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Aseguran la calidad y el buen funcionamiento del producto final.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Asegura de que todo funcione y de que el software sea fácil de usar.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Ayuda que el programa sea accesible y útil.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7105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31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3600" dirty="0">
                <a:latin typeface="Arial Black" panose="020B0A04020102020204" pitchFamily="34" charset="0"/>
              </a:rPr>
              <a:t>Analista en Ciberseguridad</a:t>
            </a:r>
            <a:endParaRPr lang="es-AR" sz="3600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6900"/>
            <a:ext cx="10515600" cy="4593851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Evita los problemas de seguridad antes de que se produzcan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Examina los programas, las aplicaciones, los sistemas de seguridad, las redes y otros elementos, para identificar cualquier defecto o fallo que pueda dejar vulnerable esta información.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Brinda ayuda para mejorar las medidas de seguridad de la organización.</a:t>
            </a:r>
          </a:p>
          <a:p>
            <a:pPr>
              <a:lnSpc>
                <a:spcPct val="150000"/>
              </a:lnSpc>
            </a:pPr>
            <a:endParaRPr lang="es-ES" sz="3200" dirty="0">
              <a:latin typeface="Arial Black" panose="020B0A040201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“El mejor ataque es el que no ocurre"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A72157A4-83DE-4CC2-9DAF-48E951D24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371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C38F3E-FBFD-47D1-97A7-D5FDE50B1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5884"/>
            <a:ext cx="9144000" cy="2387600"/>
          </a:xfrm>
        </p:spPr>
        <p:txBody>
          <a:bodyPr/>
          <a:lstStyle/>
          <a:p>
            <a:r>
              <a:rPr lang="es-ES" dirty="0">
                <a:latin typeface="Arial Black" panose="020B0A04020102020204" pitchFamily="34" charset="0"/>
              </a:rPr>
              <a:t>¡MUCHAS GRACIAS!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9D0437-C7D3-4D4E-B390-609A5B8055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38968"/>
            <a:ext cx="9144000" cy="2387599"/>
          </a:xfrm>
        </p:spPr>
        <p:txBody>
          <a:bodyPr>
            <a:normAutofit/>
          </a:bodyPr>
          <a:lstStyle/>
          <a:p>
            <a:r>
              <a:rPr lang="es-ES" dirty="0"/>
              <a:t>Para contactarme:</a:t>
            </a:r>
          </a:p>
          <a:p>
            <a:r>
              <a:rPr lang="es-ES" dirty="0"/>
              <a:t>E-mail: </a:t>
            </a:r>
            <a:r>
              <a:rPr lang="es" sz="2400" dirty="0">
                <a:solidFill>
                  <a:schemeClr val="bg2"/>
                </a:solidFill>
                <a:hlinkClick r:id="rId2"/>
              </a:rPr>
              <a:t>correo@miguelbarraza.com.ar</a:t>
            </a:r>
            <a:r>
              <a:rPr lang="es" sz="2400" dirty="0">
                <a:solidFill>
                  <a:schemeClr val="bg2"/>
                </a:solidFill>
              </a:rPr>
              <a:t> </a:t>
            </a:r>
          </a:p>
          <a:p>
            <a:r>
              <a:rPr lang="es-ES" dirty="0"/>
              <a:t>Web: </a:t>
            </a:r>
            <a:r>
              <a:rPr lang="es-ES" dirty="0">
                <a:hlinkClick r:id="rId3"/>
              </a:rPr>
              <a:t>https://miguelbarraza.com.ar/</a:t>
            </a:r>
            <a:r>
              <a:rPr lang="es-ES" dirty="0"/>
              <a:t> </a:t>
            </a:r>
          </a:p>
          <a:p>
            <a:r>
              <a:rPr lang="es-ES" dirty="0"/>
              <a:t>Redes sociales: </a:t>
            </a:r>
            <a:r>
              <a:rPr lang="pt-BR" dirty="0"/>
              <a:t>MiguelBarrazaAr</a:t>
            </a:r>
          </a:p>
          <a:p>
            <a:endParaRPr lang="es-ES" sz="2400" dirty="0">
              <a:solidFill>
                <a:schemeClr val="bg2"/>
              </a:solidFill>
            </a:endParaRPr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E5D5210A-69D5-45CA-BCDE-C738B4CD3E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  <p:pic>
        <p:nvPicPr>
          <p:cNvPr id="6" name="Google Shape;304;p43" descr="facebook">
            <a:extLst>
              <a:ext uri="{FF2B5EF4-FFF2-40B4-BE49-F238E27FC236}">
                <a16:creationId xmlns:a16="http://schemas.microsoft.com/office/drawing/2014/main" id="{9732CEBB-EA02-4DE5-8BBE-5A560EFFB556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4673" y="5705202"/>
            <a:ext cx="390125" cy="389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309;p43" descr="Telegram">
            <a:extLst>
              <a:ext uri="{FF2B5EF4-FFF2-40B4-BE49-F238E27FC236}">
                <a16:creationId xmlns:a16="http://schemas.microsoft.com/office/drawing/2014/main" id="{33651E91-905D-45D9-81ED-3954F5224092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24578" y="5695553"/>
            <a:ext cx="426300" cy="4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308;p43" descr="GitHub">
            <a:extLst>
              <a:ext uri="{FF2B5EF4-FFF2-40B4-BE49-F238E27FC236}">
                <a16:creationId xmlns:a16="http://schemas.microsoft.com/office/drawing/2014/main" id="{1ECEABCD-D814-409D-988C-A74FDAB2AC30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27939" y="5674528"/>
            <a:ext cx="468435" cy="4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305;p43" descr="Twiter">
            <a:extLst>
              <a:ext uri="{FF2B5EF4-FFF2-40B4-BE49-F238E27FC236}">
                <a16:creationId xmlns:a16="http://schemas.microsoft.com/office/drawing/2014/main" id="{72B6F00A-C803-41FF-97D3-37FA60CB945A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71065" y="5639455"/>
            <a:ext cx="426300" cy="425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307;p43" descr="Linkedin">
            <a:extLst>
              <a:ext uri="{FF2B5EF4-FFF2-40B4-BE49-F238E27FC236}">
                <a16:creationId xmlns:a16="http://schemas.microsoft.com/office/drawing/2014/main" id="{20FBCBE8-E14C-4485-B9BD-F12D1B06FE79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139150" y="5597446"/>
            <a:ext cx="468425" cy="467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306;p43" descr="Instagram">
            <a:extLst>
              <a:ext uri="{FF2B5EF4-FFF2-40B4-BE49-F238E27FC236}">
                <a16:creationId xmlns:a16="http://schemas.microsoft.com/office/drawing/2014/main" id="{3A69B796-72B9-4383-82F2-C9BE34CCF2A2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849360" y="5582050"/>
            <a:ext cx="468425" cy="4671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8898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Arial Black" panose="020B0A04020102020204" pitchFamily="34" charset="0"/>
              </a:rPr>
              <a:t>Algoritmo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Conjunto de acciones que describe cómo se resuelve un problema en término del paso a paso.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También especifica el orden en que se ejecutan estas acciones. </a:t>
            </a:r>
          </a:p>
          <a:p>
            <a:pPr marL="0" indent="0">
              <a:buNone/>
            </a:pP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64B90203-14C7-4BEB-AE52-4E26951F9F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618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6DD51B-0C7C-4CBA-BCF8-6A6FE27A7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495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sz="4000" dirty="0">
              <a:latin typeface="Arial Black" panose="020B0A04020102020204" pitchFamily="34" charset="0"/>
            </a:endParaRPr>
          </a:p>
          <a:p>
            <a:r>
              <a:rPr lang="es-ES" sz="4000" dirty="0">
                <a:latin typeface="Arial Black" panose="020B0A04020102020204" pitchFamily="34" charset="0"/>
              </a:rPr>
              <a:t>Aprender un lenguaje</a:t>
            </a:r>
          </a:p>
          <a:p>
            <a:r>
              <a:rPr lang="es-ES" sz="4000" dirty="0">
                <a:latin typeface="Arial Black" panose="020B0A04020102020204" pitchFamily="34" charset="0"/>
              </a:rPr>
              <a:t>Familiarizarse con la sintaxis</a:t>
            </a:r>
          </a:p>
          <a:p>
            <a:r>
              <a:rPr lang="es-ES" sz="4000" dirty="0">
                <a:latin typeface="Arial Black" panose="020B0A04020102020204" pitchFamily="34" charset="0"/>
              </a:rPr>
              <a:t>Hablar con el vocabulario</a:t>
            </a:r>
          </a:p>
          <a:p>
            <a:r>
              <a:rPr lang="es-ES" sz="4000" dirty="0">
                <a:latin typeface="Arial Black" panose="020B0A04020102020204" pitchFamily="34" charset="0"/>
              </a:rPr>
              <a:t>Practicar el conjunto de reglas</a:t>
            </a:r>
          </a:p>
          <a:p>
            <a:r>
              <a:rPr lang="es-ES" sz="4000" dirty="0">
                <a:latin typeface="Arial Black" panose="020B0A04020102020204" pitchFamily="34" charset="0"/>
              </a:rPr>
              <a:t>Amigarse con los errores</a:t>
            </a:r>
            <a:endParaRPr lang="es-AR" sz="4000" dirty="0">
              <a:latin typeface="Arial Black" panose="020B0A04020102020204" pitchFamily="34" charset="0"/>
            </a:endParaRPr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464ADEBA-A8D7-4F76-8760-3EB587524C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180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6DD51B-0C7C-4CBA-BCF8-6A6FE27A71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4955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s-AR" sz="4800" dirty="0"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endParaRPr lang="es-AR" sz="4800" dirty="0">
              <a:latin typeface="Arial Black" panose="020B0A04020102020204" pitchFamily="34" charset="0"/>
            </a:endParaRPr>
          </a:p>
          <a:p>
            <a:pPr marL="0" indent="0" algn="ctr">
              <a:buNone/>
            </a:pPr>
            <a:r>
              <a:rPr lang="es-AR" sz="4800" dirty="0">
                <a:latin typeface="Arial Black" panose="020B0A04020102020204" pitchFamily="34" charset="0"/>
              </a:rPr>
              <a:t>Lenguajes interpretados y compilados</a:t>
            </a:r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37254F35-4B35-4E06-9473-FFF8F0C5A3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81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7D9C83A-F741-4A0D-9CBA-4705B2DF6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6683" y="686085"/>
            <a:ext cx="5157787" cy="823912"/>
          </a:xfrm>
        </p:spPr>
        <p:txBody>
          <a:bodyPr>
            <a:normAutofit/>
          </a:bodyPr>
          <a:lstStyle/>
          <a:p>
            <a:r>
              <a:rPr lang="es-ES" sz="2800" dirty="0">
                <a:latin typeface="Arial Black" panose="020B0A04020102020204" pitchFamily="34" charset="0"/>
              </a:rPr>
              <a:t>Lenguaje interpretado</a:t>
            </a:r>
            <a:endParaRPr lang="es-AR" sz="2800" dirty="0">
              <a:latin typeface="Arial Black" panose="020B0A04020102020204" pitchFamily="34" charset="0"/>
            </a:endParaRP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8E7727B-1471-4EE7-9D0A-BA1762BACD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400" y="1926853"/>
            <a:ext cx="5157787" cy="3684588"/>
          </a:xfrm>
        </p:spPr>
        <p:txBody>
          <a:bodyPr>
            <a:noAutofit/>
          </a:bodyPr>
          <a:lstStyle/>
          <a:p>
            <a:r>
              <a:rPr lang="es-ES" sz="2400" dirty="0"/>
              <a:t>Un programa llamado intérprete ejecuta las sentencias a la vez que las lee del fichero de texto donde están escritas. En estos casos, a los programas también se le suele denominar scripts.</a:t>
            </a:r>
          </a:p>
          <a:p>
            <a:r>
              <a:rPr lang="es-ES" sz="2400" dirty="0"/>
              <a:t>Lenguajes interpretados: JavaScript, Python, PHP, Ruby, ETC.</a:t>
            </a:r>
            <a:endParaRPr lang="es-AR" sz="2400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EE26A54-6B6C-4937-AE72-61B1F4D833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712979"/>
            <a:ext cx="5183188" cy="823912"/>
          </a:xfrm>
        </p:spPr>
        <p:txBody>
          <a:bodyPr>
            <a:normAutofit/>
          </a:bodyPr>
          <a:lstStyle/>
          <a:p>
            <a:r>
              <a:rPr lang="es-ES" sz="2800" dirty="0">
                <a:latin typeface="Arial Black" panose="020B0A04020102020204" pitchFamily="34" charset="0"/>
              </a:rPr>
              <a:t>Lenguaje compilado</a:t>
            </a:r>
            <a:endParaRPr lang="es-AR" sz="2800" dirty="0">
              <a:latin typeface="Arial Black" panose="020B0A04020102020204" pitchFamily="34" charset="0"/>
            </a:endParaRP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F3071C6-2BC4-43AD-B1F4-7A5BF14072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7048" y="1926853"/>
            <a:ext cx="5183188" cy="4245061"/>
          </a:xfrm>
        </p:spPr>
        <p:txBody>
          <a:bodyPr>
            <a:noAutofit/>
          </a:bodyPr>
          <a:lstStyle/>
          <a:p>
            <a:r>
              <a:rPr lang="es-ES" sz="2400" dirty="0"/>
              <a:t>En un compilado, debemos previamente convertir el fichero de texto a una ‘traducción’ mediante un programa llamado compilador. Ese fichero resultante es el que se ejecutará en el ordenador.</a:t>
            </a:r>
          </a:p>
          <a:p>
            <a:r>
              <a:rPr lang="es-ES" sz="2400" dirty="0"/>
              <a:t>Ejemplo: C++, C#, Java,</a:t>
            </a:r>
          </a:p>
          <a:p>
            <a:pPr marL="0" indent="0">
              <a:buNone/>
            </a:pPr>
            <a:r>
              <a:rPr lang="es-ES" sz="2400" dirty="0"/>
              <a:t>¿Por dónde empiezo?</a:t>
            </a:r>
          </a:p>
          <a:p>
            <a:r>
              <a:rPr lang="es-ES" sz="2400" dirty="0"/>
              <a:t>aplicando algoritmia para resolver problemas matemáticos</a:t>
            </a:r>
            <a:endParaRPr lang="es-AR" sz="2400" dirty="0"/>
          </a:p>
        </p:txBody>
      </p:sp>
      <p:pic>
        <p:nvPicPr>
          <p:cNvPr id="7" name="Marcador de contenido 7">
            <a:extLst>
              <a:ext uri="{FF2B5EF4-FFF2-40B4-BE49-F238E27FC236}">
                <a16:creationId xmlns:a16="http://schemas.microsoft.com/office/drawing/2014/main" id="{0028C25A-A392-4C54-A8E9-8DB62B940E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350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0FA80-07D8-4DD4-B428-5C806580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sz="4400" dirty="0">
                <a:latin typeface="Arial Black" panose="020B0A04020102020204" pitchFamily="34" charset="0"/>
              </a:rPr>
              <a:t>¿Qué es una librería?</a:t>
            </a:r>
            <a:endParaRPr lang="es-AR" dirty="0">
              <a:latin typeface="Arial Black" panose="020B0A04020102020204" pitchFamily="34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E2EBAC-4F11-482A-8004-350D01BEE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lang="es-ES" sz="3200" dirty="0">
              <a:latin typeface="Arial Black" panose="020B0A04020102020204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Las librerías son un conjunto de funciones para realizar tareas.</a:t>
            </a:r>
          </a:p>
          <a:p>
            <a:pPr>
              <a:lnSpc>
                <a:spcPct val="150000"/>
              </a:lnSpc>
            </a:pPr>
            <a:r>
              <a:rPr lang="es-ES" sz="3200" dirty="0">
                <a:latin typeface="Arial Black" panose="020B0A04020102020204" pitchFamily="34" charset="0"/>
              </a:rPr>
              <a:t>Procesar datos, imágenes, audio, etc.</a:t>
            </a:r>
            <a:endParaRPr lang="es-AR" dirty="0"/>
          </a:p>
        </p:txBody>
      </p:sp>
      <p:pic>
        <p:nvPicPr>
          <p:cNvPr id="4" name="Marcador de contenido 7">
            <a:extLst>
              <a:ext uri="{FF2B5EF4-FFF2-40B4-BE49-F238E27FC236}">
                <a16:creationId xmlns:a16="http://schemas.microsoft.com/office/drawing/2014/main" id="{622E23D6-C888-4839-91AC-204E1A10A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306" y="5383306"/>
            <a:ext cx="1474694" cy="14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69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FFFFFF"/>
      </a:dk1>
      <a:lt1>
        <a:sysClr val="window" lastClr="00000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FFFFFF"/>
      </a:dk1>
      <a:lt1>
        <a:sysClr val="window" lastClr="00000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354</TotalTime>
  <Words>1545</Words>
  <Application>Microsoft Office PowerPoint</Application>
  <PresentationFormat>Panorámica</PresentationFormat>
  <Paragraphs>196</Paragraphs>
  <Slides>45</Slides>
  <Notes>0</Notes>
  <HiddenSlides>0</HiddenSlides>
  <MMClips>5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45</vt:i4>
      </vt:variant>
    </vt:vector>
  </HeadingPairs>
  <TitlesOfParts>
    <vt:vector size="51" baseType="lpstr">
      <vt:lpstr>Arial</vt:lpstr>
      <vt:lpstr>Arial Black</vt:lpstr>
      <vt:lpstr>Calibri</vt:lpstr>
      <vt:lpstr>Calibri Light</vt:lpstr>
      <vt:lpstr>Consolas</vt:lpstr>
      <vt:lpstr>Office Theme</vt:lpstr>
      <vt:lpstr>   Aprendiendo programación de forma creativa </vt:lpstr>
      <vt:lpstr>Presentación de PowerPoint</vt:lpstr>
      <vt:lpstr>Presentación de PowerPoint</vt:lpstr>
      <vt:lpstr>Presentación de PowerPoint</vt:lpstr>
      <vt:lpstr>Algoritmo</vt:lpstr>
      <vt:lpstr>Presentación de PowerPoint</vt:lpstr>
      <vt:lpstr>Presentación de PowerPoint</vt:lpstr>
      <vt:lpstr>Presentación de PowerPoint</vt:lpstr>
      <vt:lpstr>¿Qué es una librería?</vt:lpstr>
      <vt:lpstr>¿Qué son los repositorios?</vt:lpstr>
      <vt:lpstr>Comandos pip</vt:lpstr>
      <vt:lpstr>npm</vt:lpstr>
      <vt:lpstr>Levantando un servidor web con Python</vt:lpstr>
      <vt:lpstr>Presentación de PowerPoint</vt:lpstr>
      <vt:lpstr>NumPy</vt:lpstr>
      <vt:lpstr>Presentación de PowerPoint</vt:lpstr>
      <vt:lpstr>Presentación de PowerPoint</vt:lpstr>
      <vt:lpstr>Presentación de PowerPoint</vt:lpstr>
      <vt:lpstr>AutoHotkey</vt:lpstr>
      <vt:lpstr>Remapear teclas</vt:lpstr>
      <vt:lpstr>Buscar en google</vt:lpstr>
      <vt:lpstr>Autoit</vt:lpstr>
      <vt:lpstr>Lilypond</vt:lpstr>
      <vt:lpstr>Presentación de PowerPoint</vt:lpstr>
      <vt:lpstr>Latex</vt:lpstr>
      <vt:lpstr>Markdown</vt:lpstr>
      <vt:lpstr>Arduino solo</vt:lpstr>
      <vt:lpstr>Componentes eléctricos</vt:lpstr>
      <vt:lpstr>Brazo robótico Arduino</vt:lpstr>
      <vt:lpstr>Auto sensor de distancia Arduino</vt:lpstr>
      <vt:lpstr>Raspberry</vt:lpstr>
      <vt:lpstr>Consola portátil Raspberry </vt:lpstr>
      <vt:lpstr>Arcade Raspberry</vt:lpstr>
      <vt:lpstr>Sistema de riego automático de plantas con raspberry pi</vt:lpstr>
      <vt:lpstr>Presentación de PowerPoint</vt:lpstr>
      <vt:lpstr>Presentación de PowerPoint</vt:lpstr>
      <vt:lpstr>Zelda Ocarina Controlled Home Automation https://www.youtube.com/watch?v=glZnkpIDWSE </vt:lpstr>
      <vt:lpstr>Presentación de PowerPoint</vt:lpstr>
      <vt:lpstr>Desarrollador de Aplicaciones Móviles</vt:lpstr>
      <vt:lpstr>Administrador de Bases de Datos</vt:lpstr>
      <vt:lpstr>Arquitecto Cloud</vt:lpstr>
      <vt:lpstr>ingeniero DevOps?</vt:lpstr>
      <vt:lpstr>QA Tester</vt:lpstr>
      <vt:lpstr>Analista en Ciberseguridad</vt:lpstr>
      <vt:lpstr>¡MUCHAS 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Aprendiendo programación de forma creativa </dc:title>
  <dc:creator>Patricia</dc:creator>
  <cp:lastModifiedBy>Miguel</cp:lastModifiedBy>
  <cp:revision>22</cp:revision>
  <dcterms:created xsi:type="dcterms:W3CDTF">2022-02-23T23:47:55Z</dcterms:created>
  <dcterms:modified xsi:type="dcterms:W3CDTF">2022-02-24T16:00:30Z</dcterms:modified>
</cp:coreProperties>
</file>

<file path=docProps/thumbnail.jpeg>
</file>